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343" r:id="rId4"/>
    <p:sldId id="258" r:id="rId5"/>
    <p:sldId id="260" r:id="rId6"/>
    <p:sldId id="344" r:id="rId7"/>
    <p:sldId id="261" r:id="rId8"/>
    <p:sldId id="262" r:id="rId9"/>
    <p:sldId id="346" r:id="rId10"/>
    <p:sldId id="263" r:id="rId11"/>
    <p:sldId id="264" r:id="rId12"/>
    <p:sldId id="345" r:id="rId13"/>
    <p:sldId id="265" r:id="rId14"/>
    <p:sldId id="266" r:id="rId15"/>
    <p:sldId id="347" r:id="rId16"/>
    <p:sldId id="267" r:id="rId17"/>
    <p:sldId id="268" r:id="rId18"/>
    <p:sldId id="269" r:id="rId19"/>
    <p:sldId id="270" r:id="rId20"/>
    <p:sldId id="348" r:id="rId21"/>
    <p:sldId id="271" r:id="rId22"/>
    <p:sldId id="272" r:id="rId23"/>
    <p:sldId id="273" r:id="rId24"/>
    <p:sldId id="349" r:id="rId25"/>
    <p:sldId id="274" r:id="rId26"/>
    <p:sldId id="275" r:id="rId27"/>
    <p:sldId id="350" r:id="rId28"/>
    <p:sldId id="276" r:id="rId29"/>
    <p:sldId id="277" r:id="rId30"/>
    <p:sldId id="351" r:id="rId31"/>
    <p:sldId id="278" r:id="rId32"/>
    <p:sldId id="279" r:id="rId33"/>
    <p:sldId id="352" r:id="rId34"/>
    <p:sldId id="280" r:id="rId35"/>
    <p:sldId id="281" r:id="rId36"/>
    <p:sldId id="282" r:id="rId37"/>
    <p:sldId id="283" r:id="rId38"/>
    <p:sldId id="353" r:id="rId39"/>
    <p:sldId id="284" r:id="rId40"/>
    <p:sldId id="285" r:id="rId41"/>
    <p:sldId id="354" r:id="rId42"/>
    <p:sldId id="286" r:id="rId43"/>
    <p:sldId id="287" r:id="rId44"/>
    <p:sldId id="288" r:id="rId4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2" d="100"/>
          <a:sy n="82" d="100"/>
        </p:scale>
        <p:origin x="6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6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41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2edd60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污染物跨境转移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70317b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国际合作与环境安全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58497ff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第三节 污染物跨境转移与环境安全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f09fe66bbba7ab66dfaac8#tid=68f7565aba80cb000ac8e35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348472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 选择性必修3  资源、环境与国家安全  XJ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8_1#675039166?pid=e2edd6033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[安徽芜湖2025高二期末]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天津新港海关对一批申报进口的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铅矿粉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实施查验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经鉴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定该批货物含有较多含锡化合物和含铜化合物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应为金属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或金属废料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在冶炼过程中产生的含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铅烟尘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属于我国禁止入境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洋垃圾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”。据此完成下题。</a:t>
            </a:r>
            <a:endParaRPr lang="en-US" altLang="zh-CN" sz="2000" dirty="0"/>
          </a:p>
        </p:txBody>
      </p:sp>
      <p:sp>
        <p:nvSpPr>
          <p:cNvPr id="3" name="QC_6_BD.9_1#d13334749?pid=675039166&amp;color=0,0,0&amp;vtp=1&amp;bbb=1"/>
          <p:cNvSpPr/>
          <p:nvPr/>
        </p:nvSpPr>
        <p:spPr>
          <a:xfrm>
            <a:off x="722376" y="232645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3.进口“洋垃圾”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对我国环境质量的影响主要表现在(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10_1#d13334749.bracket?pid=675039166&amp;color=0,0,0&amp;vpa=3&amp;vtp=1"/>
          <p:cNvSpPr/>
          <p:nvPr/>
        </p:nvSpPr>
        <p:spPr>
          <a:xfrm>
            <a:off x="6721539" y="232645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6_BD.9_2#d13334749.choices?pid=675039166&amp;color=0,0,0&amp;vtp=1&amp;bbb=1"/>
          <p:cNvSpPr/>
          <p:nvPr/>
        </p:nvSpPr>
        <p:spPr>
          <a:xfrm>
            <a:off x="722376" y="278924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.降低产品质量的稳定性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.处理过程中产生次生污染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C.低价销售扰乱市场秩序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.直接危害人们的心理健康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1_1#d13334749?vop=1&amp;pid=675039166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本题考查污染物跨国转移对国家安全的影响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。降低产品质量的稳定性主要是对产品生产方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，而非对环境质量的影响，A错误；“洋垃圾”本身成分复杂，在处理过程中，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如拆解、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焚烧等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，很容易产生废水、废气、废渣等，产生次生污染，影响我国环境质量，B正确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；低价销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售扰乱市场秩序不是对环境质量的影响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；直接危害人们的心理健康不是对环境质量的影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00185-F2DD-6FD8-4E6C-220DEB747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0546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12_1#e6fa081f3?htil=2&amp;pid=070317b6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15198" y="1026864"/>
            <a:ext cx="3904488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5_BD.12_2#e6fa081f3?htil=2&amp;pid=070317b65&amp;color=0,0,0&amp;vtp=1&amp;bt=1&amp;bbb=1&amp;hb=1"/>
          <p:cNvSpPr/>
          <p:nvPr/>
        </p:nvSpPr>
        <p:spPr>
          <a:xfrm>
            <a:off x="722376" y="972000"/>
            <a:ext cx="6711696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[陕西咸阳2024高二期末改编]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下图为世界各地每年的硫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氮排放量的分布图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6_BD.13_1#c243d27e2?htil=2&amp;pid=e6fa081f3&amp;color=0,0,0&amp;vtp=1&amp;bbb=1"/>
          <p:cNvSpPr/>
          <p:nvPr/>
        </p:nvSpPr>
        <p:spPr>
          <a:xfrm>
            <a:off x="722376" y="1869255"/>
            <a:ext cx="6711696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图中显示(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13_2#c243d27e2.choices?htil=2&amp;pid=e6fa081f3&amp;color=0,0,0&amp;vtp=1&amp;bbb=1"/>
          <p:cNvSpPr/>
          <p:nvPr/>
        </p:nvSpPr>
        <p:spPr>
          <a:xfrm>
            <a:off x="722376" y="2332043"/>
            <a:ext cx="6711696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A.发展中国家硫、氮排放量较高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.中国人均硫、氮排放量较高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.发达国家硫、氮排放总量较高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.发达国家人均硫、氮排放量较低</a:t>
            </a:r>
            <a:endParaRPr lang="en-US" altLang="zh-CN" sz="2000" dirty="0"/>
          </a:p>
        </p:txBody>
      </p:sp>
      <p:sp>
        <p:nvSpPr>
          <p:cNvPr id="6" name="QC_6_AN.14_1#c243d27e2.bracket?pid=e6fa081f3&amp;color=0,0,0&amp;vpa=4&amp;vtp=1"/>
          <p:cNvSpPr/>
          <p:nvPr/>
        </p:nvSpPr>
        <p:spPr>
          <a:xfrm>
            <a:off x="2149539" y="186925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5_1#c243d27e2?vop=1&amp;pid=e6fa081f3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本题考查读图分析能力。读图可知，欧洲、北美等发达国家所在地区的硫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、氮排放总量较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,人均消费水平高,人均硫、氮排放量也较高。故选C。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00185-F2DD-6FD8-4E6C-220DEB747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450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_1#bf07ba2d9?pid=e6fa081f3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5.关于环境问题的治理,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以下说法正确的是(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7_1#bf07ba2d9.bracket?pid=e6fa081f3&amp;color=0,0,0&amp;vpa=5&amp;vtp=1"/>
          <p:cNvSpPr/>
          <p:nvPr/>
        </p:nvSpPr>
        <p:spPr>
          <a:xfrm>
            <a:off x="5500751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16_2#bf07ba2d9.choices?pid=e6fa081f3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A.发达国家拥有先进技术,因而不是环境问题的主要承担者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.环境污染程度与人口数量成正比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.解决中国的环境污染问题,主要措施是控制人口增长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.环境问题的解决需要全球共同行动,其中最重要的是环境管理方面的国际合作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1#bf07ba2d9?vop=1&amp;pid=e6fa081f3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本题考查环境问题的治理。针对全球性环境污染问题，应注意国际合作，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全球需共同行动，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其中最重要的是环境管理方面的国际合作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，D正确；发达国家拥有先进技术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，有能力处理环境问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，是环境问题的主要承担者之一，A错误；环境污染程度与人口数量没有必然联系，B错误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；解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决中国环境污染问题的主要措施是改变以煤炭为主的能源消费结构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2#bf07ba2d9?vop=1&amp;pid=e6fa081f3&amp;color=0,0,0&amp;mp=1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【知识拓展】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跨国环境问题应急处理办法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跨国环境问题出现后应尽快提出应急处理措施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，主动降低损失。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包括及时向下游国通报事故情况，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公告告诫住在受污染区的居民面临的危险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,立即关闭受污染的自来水厂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，采取其他方式为居民提供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安全饮用水等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。加强国际合作，同时又积极地致力于防治污染长期机制的建立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，包括通过外交谈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判解决分歧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，建立和完善信息交换机制，就防止污染事故和减轻污染损害达成协议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；实施双边中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长期流域治理计划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，提供界河水质监测设备设施援助等方式，通过基础设施建设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，切实促进国际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界河段水环境保护的双边实质性合作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3e4bb5cc3.fixed?pid=58497ff62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3e4bb5cc3.fixed?pid=58497ff62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污染物跨境转移与环境安全</a:t>
            </a:r>
            <a:endParaRPr lang="en-US" altLang="zh-CN" sz="4400" dirty="0"/>
          </a:p>
        </p:txBody>
      </p:sp>
      <p:pic>
        <p:nvPicPr>
          <p:cNvPr id="4" name="C_3#3e4bb5cc3.fixed?pid=58497ff6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3e4bb5cc3.fixed?pid=58497ff62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a3bfd7415.fixed?pid=58497ff62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a3bfd7415.fixed?pid=58497ff62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污染物跨境转移与环境安全</a:t>
            </a:r>
            <a:endParaRPr lang="en-US" altLang="zh-CN" sz="4400" dirty="0"/>
          </a:p>
        </p:txBody>
      </p:sp>
      <p:pic>
        <p:nvPicPr>
          <p:cNvPr id="4" name="C_3#a3bfd7415.fixed?pid=58497ff6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a3bfd7415.fixed?pid=58497ff62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00185-F2DD-6FD8-4E6C-220DEB747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93969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9_1#496ae8091?pid=3e4bb5cc3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[河南洛阳2025高二期中]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据统计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近年来蒙古对我国沙尘天气的物质贡献率超过塔克拉玛干沙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漠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成为最主要沙源地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沙尘天气对我国华北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东北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朝鲜半岛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甚至日本和太平洋海域均有显著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下图示意影响我国的沙尘主要入侵路径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9_2#496ae8091?pid=3e4bb5cc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2816" y="2406846"/>
            <a:ext cx="3703320" cy="256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0_1#e52c5aed7?pid=496ae8091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蒙古沙尘跨境传输会(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20_2#e52c5aed7.choices?pid=496ae8091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A.显著减少南方酸雨危害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.降低近海的海洋生产力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.降低北方光伏发电效率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.加剧蒙古的土地荒漠化</a:t>
            </a:r>
            <a:endParaRPr lang="en-US" altLang="zh-CN" sz="2000" dirty="0"/>
          </a:p>
        </p:txBody>
      </p:sp>
      <p:sp>
        <p:nvSpPr>
          <p:cNvPr id="4" name="QC_5_AN.21_1#e52c5aed7.bracket?pid=496ae8091&amp;color=0,0,0&amp;vpa=6&amp;vtp=1"/>
          <p:cNvSpPr/>
          <p:nvPr/>
        </p:nvSpPr>
        <p:spPr>
          <a:xfrm>
            <a:off x="341953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1#e52c5aed7?vop=1&amp;pid=496ae8091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本题考查污染物跨境转移对国家安全的影响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。蒙古沙尘跨境传输主要是借助冬春季的西北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，主要影响的是我国北方地区，对南方地区影响小，并不会显著减少南方酸雨危害，A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沙尘挟带的某些矿物质可能为海洋浮游生物提供营养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，促进海洋生产力提升，B错误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；大气中沙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尘物质增多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，大气透明度降低，对太阳辐射的削弱作用增强，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同时沙尘颗粒也会覆盖光伏板表面，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阻碍光照吸收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，降低北方光伏发电效率，C正确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；蒙古沙尘跨境传输是其荒漠化加剧的表现和结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，而非原因，D错误。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00185-F2DD-6FD8-4E6C-220DEB747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70108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b7dcfd09a?pid=496ae8091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2.减少蒙古沙尘对我国的影响，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关键在于(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4_1#b7dcfd09a.bracket?pid=496ae8091&amp;color=0,0,0&amp;vpa=7&amp;vtp=1"/>
          <p:cNvSpPr/>
          <p:nvPr/>
        </p:nvSpPr>
        <p:spPr>
          <a:xfrm>
            <a:off x="5451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3_2#b7dcfd09a.choices?pid=496ae8091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.加强边境防护林网建设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.国际合作推进沙源地治理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C.降低蒙古的畜牧业比重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.加强对强沙尘天气的监测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b7dcfd09a?vop=1&amp;pid=496ae8091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本题考查跨国污染问题的应对措施。减少蒙古沙尘对我国的影响，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关键在于减少沙尘来源，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即国际合作推进沙源地治理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；加强边境防护林网建设能够在一定程度上减弱蒙古沙尘对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，属于路径拦截，并不能从根本上减少其影响，A错误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；降低蒙古畜牧业比重不利于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蒙古经济发展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，也不符合实际情况，难以实现，C错误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；加强对强沙尘天气的监测并不能有效减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少蒙古沙尘对我国的影响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00185-F2DD-6FD8-4E6C-220DEB747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2884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6_1#b7f4526da?pid=3e4bb5cc3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[广西钦州2025高二期末]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上海外高桥港区海关在对一批超期滞港货物查验时发现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该批货物为旧衣物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共计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23.41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衣物表面有明显褶皱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起球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且有大片污渍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口袋内纸巾残留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经鉴定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该批货物属于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洋垃圾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”。据此完成下面小题。</a:t>
            </a:r>
            <a:endParaRPr lang="en-US" altLang="zh-CN" sz="2000" dirty="0"/>
          </a:p>
        </p:txBody>
      </p:sp>
      <p:sp>
        <p:nvSpPr>
          <p:cNvPr id="3" name="QC_5_BD.27_1#41960853b?pid=b7f4526da&amp;color=0,0,0&amp;vtp=1&amp;bbb=1"/>
          <p:cNvSpPr/>
          <p:nvPr/>
        </p:nvSpPr>
        <p:spPr>
          <a:xfrm>
            <a:off x="722376" y="232645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3.下列有关材料中污染物跨国转移危害的叙述，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28_1#41960853b.bracket?pid=b7f4526da&amp;color=0,0,0&amp;vpa=8&amp;vtp=1"/>
          <p:cNvSpPr/>
          <p:nvPr/>
        </p:nvSpPr>
        <p:spPr>
          <a:xfrm>
            <a:off x="7216839" y="232645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27_2#41960853b.choices?pid=b7f4526da&amp;color=0,0,0&amp;vtp=1&amp;bbb=1"/>
          <p:cNvSpPr/>
          <p:nvPr/>
        </p:nvSpPr>
        <p:spPr>
          <a:xfrm>
            <a:off x="722376" y="278924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585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A.不会带来危害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，可以洗净消毒后再销售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.少量的旧衣物入境不会带来环境问题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585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.可以促进贸易往来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，减少进口成本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.旧衣物的来源不明，存在安全隐患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9_1#41960853b?vop=1&amp;pid=b7f4526da&amp;color=0,0,0&amp;vtp=1&amp;bt=1&amp;bbb=1"/>
          <p:cNvSpPr/>
          <p:nvPr/>
        </p:nvSpPr>
        <p:spPr>
          <a:xfrm>
            <a:off x="722376" y="97200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本题考查污染物跨国转移的危害。</a:t>
            </a:r>
            <a:endParaRPr lang="en-US" altLang="zh-CN" sz="2200" dirty="0"/>
          </a:p>
        </p:txBody>
      </p:sp>
      <p:graphicFrame>
        <p:nvGraphicFramePr>
          <p:cNvPr id="23" name="QC_5_AS.29_2#41960853b?colgroup=35,5&amp;vop=1&amp;pid=b7f4526da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691692"/>
              </p:ext>
            </p:extLst>
          </p:nvPr>
        </p:nvGraphicFramePr>
        <p:xfrm>
          <a:off x="722376" y="1545913"/>
          <a:ext cx="10725912" cy="2497836"/>
        </p:xfrm>
        <a:graphic>
          <a:graphicData uri="http://schemas.openxmlformats.org/drawingml/2006/table">
            <a:tbl>
              <a:tblPr/>
              <a:tblGrid>
                <a:gridCol w="9235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0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洗净和消毒可能无法完全去除潜在的危害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A错误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57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旧衣物可能带有病菌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虫卵等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它们的入境可能会导致更严重的环境问题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因为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处理不当的旧衣物可能会成为新的环境污染源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B错误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促进贸易往来不属于污染物跨国转移的危害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C错误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57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材料中提到的旧衣物被归类为“洋垃圾”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这是因为这些衣物可能带有细菌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病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毒或其他有害物质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而且来源不明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因此存在安全隐患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D正确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00185-F2DD-6FD8-4E6C-220DEB747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37598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00185-F2DD-6FD8-4E6C-220DEB747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61783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0_1#d86bffb28?pid=b7f4526d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4.下列国家最有可能替代中国成为此类“洋垃圾”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接收国的是(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1_1#d86bffb28.bracket?pid=b7f4526da&amp;color=0,0,0&amp;vpa=9&amp;vtp=1"/>
          <p:cNvSpPr/>
          <p:nvPr/>
        </p:nvSpPr>
        <p:spPr>
          <a:xfrm>
            <a:off x="773753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0_2#d86bffb28.choices?pid=b7f4526da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570529" algn="l"/>
                <a:tab pos="5102957" algn="l"/>
                <a:tab pos="81560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.韩国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B.日本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C.尼日利亚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.新加坡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2_1#d86bffb28?vop=1&amp;pid=b7f4526da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本题考查污染物跨国转移的潜在输入地。四个选项中，尼日利亚相比于韩国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、日本和新加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，经济落后，最可能替代中国成为此类“洋垃圾”的接收国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，因为一些发展中国家可能由于需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要廉价的原材料或者回收资源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，缺乏对垃圾潜在危害的认识，以及缺乏严格的环保法规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、监管能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，而成为发达国家转移污染物的目的地。故选C。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00185-F2DD-6FD8-4E6C-220DEB747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24235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d08f6dfb8?pid=b7f4526d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5.我国禁止“洋垃圾”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跨国转移采取的有效措施有(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4_1#d08f6dfb8.bracket?pid=b7f4526da&amp;color=0,0,0&amp;vpa=10&amp;vtp=1"/>
          <p:cNvSpPr/>
          <p:nvPr/>
        </p:nvSpPr>
        <p:spPr>
          <a:xfrm>
            <a:off x="646753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33_2#d08f6dfb8?pid=b7f4526da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585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①严禁有毒有害物质超标严重的物品入境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②严厉打击走私高污染固体废弃物的行为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585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③加强海关对入境固体废弃物的专项管理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加强国际协作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，降低废弃物处理标准</a:t>
            </a:r>
            <a:endParaRPr lang="en-US" altLang="zh-CN" sz="2000" dirty="0"/>
          </a:p>
        </p:txBody>
      </p:sp>
      <p:sp>
        <p:nvSpPr>
          <p:cNvPr id="5" name="QC_5_BD.33_3#d08f6dfb8.choices?pid=b7f4526da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1#d08f6dfb8?vop=1&amp;pid=b7f4526da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本题考查污染物跨国转移的防治措施。严禁有毒有害物质超标严重的物品入境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，可以防止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这些物质对环境和公众健康造成危害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；走私行为往往与非法倾倒和不当处理固体废弃物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，这会导致严重的环境问题，所以要严厉打击走私高污染固体废弃物的行为，②正确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；加强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海关对入境固体废弃物的专项管理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，通过更严格的检查和监管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，确保禁止进口的固体废弃物不进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入国内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，③正确；加强国际协作，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降低废弃物处理标准可能导致环境质量下降和健康风险增加，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错误。综上所述，故选A。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2#d08f6dfb8?vop=1&amp;pid=b7f4526da&amp;color=0,0,0&amp;mp=1&amp;vtp=1&amp;bt=1&amp;bb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【知识总结】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污染物跨国转移的途径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1）自然途径，即污染物通过大气环流、河流径流等自然过程传输到其他国家或地区。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2）人为途径，即污染物通过正常贸易活动或者非法途径输送到其他国家或地区。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36_1#ea8adb2d6?htil=3&amp;pid=3e4bb5cc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4266" y="1026864"/>
            <a:ext cx="2798064" cy="371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36_2#ea8adb2d6?htil=3&amp;pid=3e4bb5cc3&amp;color=0,0,0&amp;vtp=1&amp;bt=1&amp;bbb=1&amp;hb=1"/>
          <p:cNvSpPr/>
          <p:nvPr/>
        </p:nvSpPr>
        <p:spPr>
          <a:xfrm>
            <a:off x="722376" y="972000"/>
            <a:ext cx="7818120" cy="2671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[黑龙江齐齐哈尔2025高二期末]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受位于吉林省吉林市的一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家化工企业爆炸事故影响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松花江形成长达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千米的污染带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引发流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域重大水污染事件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吉林省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黑龙江省人民政府启动了突发环境事件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应急预案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采取措施确保群众饮水安全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位于下游的俄罗斯也采取了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相应措施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我国与俄罗斯通过合作成功化解了此次危机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下图为松花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江流域示意图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00185-F2DD-6FD8-4E6C-220DEB747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407628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7_1#834a63e9b?pid=ea8adb2d6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6.污水流经哈尔滨市之后，松花江的污染程度有所减轻，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37_2#834a63e9b.choices?pid=ea8adb2d6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A.气温越来越低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.河流流速越来越快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.河流水量增大，稀释作用增强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.植被越来越茂密</a:t>
            </a:r>
            <a:endParaRPr lang="en-US" altLang="zh-CN" sz="2000" dirty="0"/>
          </a:p>
        </p:txBody>
      </p:sp>
      <p:sp>
        <p:nvSpPr>
          <p:cNvPr id="4" name="QC_5_AN.38_1#834a63e9b.bracket?pid=ea8adb2d6&amp;color=0,0,0&amp;vpa=11&amp;vtp=1"/>
          <p:cNvSpPr/>
          <p:nvPr/>
        </p:nvSpPr>
        <p:spPr>
          <a:xfrm>
            <a:off x="799153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1_1#5c47f3454?htil=1&amp;pid=e2edd6033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27848" y="972000"/>
            <a:ext cx="3428610" cy="358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5_BD.1_2#5c47f3454?htil=1&amp;pid=e2edd6033&amp;color=0,0,0&amp;vtp=1&amp;bt=1&amp;bbb=1&amp;hb=1&amp;hs=1"/>
          <p:cNvSpPr/>
          <p:nvPr/>
        </p:nvSpPr>
        <p:spPr>
          <a:xfrm>
            <a:off x="722376" y="984699"/>
            <a:ext cx="7095744" cy="3586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[河北邯郸大名一中2025高二月考]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1986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位于瑞士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巴塞尔附近的某化学公司的仓库发生火灾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装有约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1250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吨剧毒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农药的钢罐爆炸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硫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汞等有毒物质流入下水道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排入莱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茵河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有毒物质形成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千米长的微红色污染带并向下游流去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事故造成约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160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平方千米范围内的大量鱼类死亡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约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480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平方千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米范围内的井水受到污染而不能饮用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沿河自来水厂全部关闭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改用汽车向居民定量供水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下图为莱茵河水系示意图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6_BD.2_1#52b8e1f3a?pid=5c47f3454&amp;color=0,0,0&amp;vtp=1&amp;bt=1&amp;bbb=1">
            <a:extLst>
              <a:ext uri="{FF2B5EF4-FFF2-40B4-BE49-F238E27FC236}">
                <a16:creationId xmlns:a16="http://schemas.microsoft.com/office/drawing/2014/main" id="{BC1C7BF4-C7BB-8275-5610-4043F17E64BB}"/>
              </a:ext>
            </a:extLst>
          </p:cNvPr>
          <p:cNvSpPr/>
          <p:nvPr/>
        </p:nvSpPr>
        <p:spPr>
          <a:xfrm>
            <a:off x="722376" y="462515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1.1986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年莱茵河跨境污染事件的主要受害国包括(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2_2#52b8e1f3a.choices?pid=5c47f3454&amp;color=0,0,0&amp;vtp=1&amp;bbb=1&amp;hs=1">
            <a:extLst>
              <a:ext uri="{FF2B5EF4-FFF2-40B4-BE49-F238E27FC236}">
                <a16:creationId xmlns:a16="http://schemas.microsoft.com/office/drawing/2014/main" id="{A47C31B2-C69D-6EBA-EF20-9E4127E53D1C}"/>
              </a:ext>
            </a:extLst>
          </p:cNvPr>
          <p:cNvSpPr/>
          <p:nvPr/>
        </p:nvSpPr>
        <p:spPr>
          <a:xfrm>
            <a:off x="722376" y="5092895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A.德国、法国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、比利时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.荷兰、德国、法国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.瑞士、法国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、卢森堡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.奥地利、瑞士、德国</a:t>
            </a:r>
            <a:endParaRPr lang="en-US" altLang="zh-CN" sz="2000" dirty="0"/>
          </a:p>
        </p:txBody>
      </p:sp>
      <p:sp>
        <p:nvSpPr>
          <p:cNvPr id="6" name="QC_6_AN.3_1#52b8e1f3a.bracket?pid=5c47f3454&amp;color=0,0,0&amp;vpa=1&amp;vtp=1">
            <a:extLst>
              <a:ext uri="{FF2B5EF4-FFF2-40B4-BE49-F238E27FC236}">
                <a16:creationId xmlns:a16="http://schemas.microsoft.com/office/drawing/2014/main" id="{FC4183EB-9E39-DBCA-006E-E87B654B0436}"/>
              </a:ext>
            </a:extLst>
          </p:cNvPr>
          <p:cNvSpPr/>
          <p:nvPr/>
        </p:nvSpPr>
        <p:spPr>
          <a:xfrm>
            <a:off x="6302439" y="4625154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834a63e9b?vop=1&amp;pid=ea8adb2d6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本题考查环境问题的影响因素。读图可知，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松花江流经哈尔滨市之后有较多的支流汇入，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河流水量增大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，对污水的稀释作用较强，所以松花江污染程度有所减轻，C正确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。气温越来越低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不利于河流污染程度减轻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，A错误。地势差异不大，且越往下游流速越慢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，不利于河流污染程度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减轻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，B错误。植被对河流污染影响较小，D错误。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00185-F2DD-6FD8-4E6C-220DEB747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9591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0_1#1810850ff?pid=ea8adb2d6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松花江水污染事件对国家安全的影响有(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1_1#1810850ff.bracket?pid=ea8adb2d6&amp;color=0,0,0&amp;vpa=12&amp;vtp=1"/>
          <p:cNvSpPr/>
          <p:nvPr/>
        </p:nvSpPr>
        <p:spPr>
          <a:xfrm>
            <a:off x="5451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40_2#1810850ff?pid=ea8adb2d6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2045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①引发国际争端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②威胁区域的生态环境安全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2045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③威胁沿岸居民的健康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④使松花江改道</a:t>
            </a:r>
            <a:endParaRPr lang="en-US" altLang="zh-CN" sz="2000" dirty="0"/>
          </a:p>
        </p:txBody>
      </p:sp>
      <p:sp>
        <p:nvSpPr>
          <p:cNvPr id="5" name="QC_5_BD.40_3#1810850ff.choices?pid=ea8adb2d6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1810850ff?vop=1&amp;pid=ea8adb2d6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本题考查突发环境事件对国家安全的影响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。化工企业爆炸引发的水污染会威胁松花江流域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的生态环境及松花江沿岸居民的饮水安全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，威胁沿岸居民的健康，②③正确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。水污染并不会使松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花江改道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，④错误。根据材料可知，中俄两国通过合作成功化解了此次危机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，说明此次松花江水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污染事件没有引发国际争端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，①错误。故选B。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52b8e1f3a?vop=1&amp;pid=5c47f3454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本题考查读图能力。读图可知，1986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年莱茵河跨境污染事件主要受害国是干流流经的瑞士、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、德国和荷兰，其中瑞士是责任国，法国、德国和荷兰是受害国。故选B。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00185-F2DD-6FD8-4E6C-220DEB747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933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8ce9972df?pid=5c47f3454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2.下列河流有可能发生类似1986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年莱茵河跨境污染事件的是(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_1#8ce9972df.bracket?pid=5c47f3454&amp;color=0,0,0&amp;vpa=2&amp;vtp=1"/>
          <p:cNvSpPr/>
          <p:nvPr/>
        </p:nvSpPr>
        <p:spPr>
          <a:xfrm>
            <a:off x="75724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5_2#8ce9972df.choices?pid=5c47f3454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507029" algn="l"/>
                <a:tab pos="5229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A.长江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、澜沧江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.多瑙河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、尼罗河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.雅鲁藏布江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、黄河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.恒河、伏尔加河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8ce9972df?vop=1&amp;pid=5c47f3454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本题考查国际性河流。莱茵河属于国际性河流，流经多个国家，会导致污染物跨境转移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可能发生类似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1986年莱茵河跨境污染事件的河流一定是国际性河流，如多瑙河、恒河、尼罗河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、澜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沧江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、雅鲁藏布江。长江、黄河、伏尔加河均只流经一个国家，不属于国际性河流。故选B。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00185-F2DD-6FD8-4E6C-220DEB747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6253343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1035</Words>
  <Application>Microsoft Office PowerPoint</Application>
  <PresentationFormat>宽屏</PresentationFormat>
  <Paragraphs>185</Paragraphs>
  <Slides>44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2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anlyzong</cp:lastModifiedBy>
  <cp:revision>3</cp:revision>
  <dcterms:created xsi:type="dcterms:W3CDTF">2025-10-22T00:29:20Z</dcterms:created>
  <dcterms:modified xsi:type="dcterms:W3CDTF">2025-10-22T00:46:45Z</dcterms:modified>
  <cp:category/>
  <cp:contentStatus/>
</cp:coreProperties>
</file>